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810" y="1905000"/>
            <a:ext cx="9146382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810" y="5105400"/>
            <a:ext cx="9146381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grpSp>
        <p:nvGrpSpPr>
          <p:cNvPr id="256" name="line"/>
          <p:cNvGrpSpPr/>
          <p:nvPr/>
        </p:nvGrpSpPr>
        <p:grpSpPr bwMode="invGray">
          <a:xfrm>
            <a:off x="1585309" y="4724400"/>
            <a:ext cx="8634184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5659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9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7046" y="3472590"/>
            <a:ext cx="6492240" cy="64025"/>
            <a:chOff x="1522413" y="1514475"/>
            <a:chExt cx="10569575" cy="64008"/>
          </a:xfrm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4311" y="274640"/>
            <a:ext cx="1371957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171" y="277814"/>
            <a:ext cx="9146383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57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7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5309" y="4724400"/>
            <a:ext cx="8634184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0" y="1905000"/>
            <a:ext cx="9146382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0" y="5102526"/>
            <a:ext cx="9146381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1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10" y="1905000"/>
            <a:ext cx="4420750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8442" y="1905000"/>
            <a:ext cx="442074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4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0" y="1905000"/>
            <a:ext cx="441770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810" y="2819400"/>
            <a:ext cx="441770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1488" y="1905000"/>
            <a:ext cx="441770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1488" y="2819400"/>
            <a:ext cx="441770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83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1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1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8990" y="1630822"/>
            <a:ext cx="6292667" cy="4575885"/>
            <a:chOff x="4417839" y="1630821"/>
            <a:chExt cx="6291028" cy="4575885"/>
          </a:xfrm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1249" y="1905000"/>
            <a:ext cx="5670757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809" y="3429000"/>
            <a:ext cx="2743915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6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877" y="1630822"/>
            <a:ext cx="6292667" cy="4575885"/>
            <a:chOff x="4417839" y="1630821"/>
            <a:chExt cx="6291028" cy="4575885"/>
          </a:xfrm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6293" y="1884311"/>
            <a:ext cx="5670757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8018" y="3411748"/>
            <a:ext cx="2743915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44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1" y="1905000"/>
            <a:ext cx="9146382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7716" y="6400801"/>
            <a:ext cx="1244183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67393-A71D-4FEB-8232-C2FF455C0261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810" y="6400801"/>
            <a:ext cx="6326246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5893" y="6400801"/>
            <a:ext cx="1143300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764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 – Your Body Boys Day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WCSD S.H.A.R.E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65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4 – I Know What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Matching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Worksheet Page 10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Review each of the things that occur during puberty on the left hand side.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Match them with the correct activity to take care of yourself.</a:t>
            </a: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743" y="1653067"/>
            <a:ext cx="3722914" cy="4773102"/>
          </a:xfrm>
        </p:spPr>
      </p:pic>
      <p:cxnSp>
        <p:nvCxnSpPr>
          <p:cNvPr id="7" name="Straight Arrow Connector 6"/>
          <p:cNvCxnSpPr/>
          <p:nvPr/>
        </p:nvCxnSpPr>
        <p:spPr>
          <a:xfrm>
            <a:off x="7772400" y="2495006"/>
            <a:ext cx="1058091" cy="19986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759337" y="3553097"/>
            <a:ext cx="862149" cy="1933303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7654834" y="3526971"/>
            <a:ext cx="1332412" cy="11625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7759337" y="2353491"/>
            <a:ext cx="1188720" cy="3198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157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4 – Activity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dirty="0" smtClean="0"/>
              <a:t>Get Ready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dirty="0" smtClean="0"/>
              <a:t>Worksheet page 11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Go through each of the activities in the student workbook.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Have students model/mime what these actions look like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Have students write down when they do the activity.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Morning or night time.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079" y="1777136"/>
            <a:ext cx="3435112" cy="4773887"/>
          </a:xfrm>
        </p:spPr>
      </p:pic>
      <p:sp>
        <p:nvSpPr>
          <p:cNvPr id="6" name="TextBox 5"/>
          <p:cNvSpPr txBox="1"/>
          <p:nvPr/>
        </p:nvSpPr>
        <p:spPr>
          <a:xfrm>
            <a:off x="7903029" y="2534195"/>
            <a:ext cx="1252266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 or night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03029" y="3145197"/>
            <a:ext cx="1252266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 or night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03029" y="3780068"/>
            <a:ext cx="72487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03029" y="4285673"/>
            <a:ext cx="1438214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 </a:t>
            </a:r>
            <a:r>
              <a:rPr lang="en-US" sz="1200" b="1" u="sng" dirty="0" smtClean="0">
                <a:solidFill>
                  <a:schemeClr val="bg1"/>
                </a:solidFill>
              </a:rPr>
              <a:t>AND</a:t>
            </a:r>
            <a:r>
              <a:rPr lang="en-US" sz="1200" dirty="0" smtClean="0">
                <a:solidFill>
                  <a:schemeClr val="bg1"/>
                </a:solidFill>
              </a:rPr>
              <a:t> night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03029" y="4791278"/>
            <a:ext cx="1252266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 or night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03029" y="5324329"/>
            <a:ext cx="1438214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 </a:t>
            </a:r>
            <a:r>
              <a:rPr lang="en-US" sz="1200" b="1" u="sng" dirty="0" smtClean="0">
                <a:solidFill>
                  <a:schemeClr val="bg1"/>
                </a:solidFill>
              </a:rPr>
              <a:t>AND</a:t>
            </a:r>
            <a:r>
              <a:rPr lang="en-US" sz="1200" dirty="0" smtClean="0">
                <a:solidFill>
                  <a:schemeClr val="bg1"/>
                </a:solidFill>
              </a:rPr>
              <a:t> night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03029" y="5806065"/>
            <a:ext cx="1774845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</a:rPr>
              <a:t>Morning or when needed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25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 – Your Body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</a:t>
            </a:r>
            <a:r>
              <a:rPr lang="en-US" dirty="0" smtClean="0"/>
              <a:t>the private areas?</a:t>
            </a:r>
          </a:p>
          <a:p>
            <a:r>
              <a:rPr lang="en-US" dirty="0" smtClean="0"/>
              <a:t>Are they different for boys and girls?</a:t>
            </a:r>
            <a:endParaRPr lang="en-US" dirty="0"/>
          </a:p>
          <a:p>
            <a:r>
              <a:rPr lang="en-US" dirty="0" smtClean="0"/>
              <a:t>Where is the pubic area?</a:t>
            </a:r>
          </a:p>
          <a:p>
            <a:r>
              <a:rPr lang="en-US" dirty="0" smtClean="0"/>
              <a:t>Where </a:t>
            </a:r>
            <a:r>
              <a:rPr lang="en-US" dirty="0" smtClean="0"/>
              <a:t>are the parts of the pubic area </a:t>
            </a:r>
            <a:r>
              <a:rPr lang="en-US" smtClean="0"/>
              <a:t>called?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4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 Activity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062" y="1520168"/>
            <a:ext cx="3733491" cy="5037386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/>
              <a:t>My Body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/>
              <a:t>Workbook page </a:t>
            </a:r>
            <a:r>
              <a:rPr lang="en-US" b="1" dirty="0"/>
              <a:t>6</a:t>
            </a:r>
            <a:endParaRPr lang="en-US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Draw a line from the word to the correct body part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Students can cut out the garments on page 5 to dress the images and cover the “private parts”.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819400" y="2286000"/>
            <a:ext cx="457200" cy="152400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657600" y="2286000"/>
            <a:ext cx="457200" cy="76200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048000" y="2819400"/>
            <a:ext cx="228600" cy="381000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657600" y="2819400"/>
            <a:ext cx="304800" cy="533400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657600" y="2819400"/>
            <a:ext cx="1371600" cy="685800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947122" y="2819400"/>
            <a:ext cx="1329479" cy="685800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657600" y="3352801"/>
            <a:ext cx="838200" cy="277209"/>
          </a:xfrm>
          <a:prstGeom prst="straightConnector1">
            <a:avLst/>
          </a:prstGeom>
          <a:ln w="25400">
            <a:solidFill>
              <a:schemeClr val="accent3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2438400" y="3761392"/>
            <a:ext cx="723900" cy="277209"/>
          </a:xfrm>
          <a:prstGeom prst="straightConnector1">
            <a:avLst/>
          </a:prstGeom>
          <a:ln w="254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1947122" y="4014295"/>
            <a:ext cx="872279" cy="758714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2336370" y="4267200"/>
            <a:ext cx="940230" cy="89584"/>
          </a:xfrm>
          <a:prstGeom prst="straightConnector1">
            <a:avLst/>
          </a:prstGeom>
          <a:ln w="25400">
            <a:solidFill>
              <a:srgbClr val="7030A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2383260" y="4516493"/>
            <a:ext cx="787290" cy="256517"/>
          </a:xfrm>
          <a:prstGeom prst="straightConnector1">
            <a:avLst/>
          </a:prstGeom>
          <a:ln w="25400">
            <a:solidFill>
              <a:schemeClr val="accent2">
                <a:lumMod val="75000"/>
              </a:schemeClr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3657600" y="4561139"/>
            <a:ext cx="708974" cy="557647"/>
          </a:xfrm>
          <a:prstGeom prst="straightConnector1">
            <a:avLst/>
          </a:prstGeom>
          <a:ln w="25400">
            <a:solidFill>
              <a:schemeClr val="bg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2628900" y="5428633"/>
            <a:ext cx="655742" cy="236114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2209801" y="5664747"/>
            <a:ext cx="1036949" cy="0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3657600" y="5428633"/>
            <a:ext cx="685800" cy="236114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3657600" y="5704139"/>
            <a:ext cx="1143000" cy="0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>
            <a:off x="2438401" y="6172201"/>
            <a:ext cx="760331" cy="148171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3657600" y="6190633"/>
            <a:ext cx="708974" cy="129738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>
            <a:off x="1947121" y="6152606"/>
            <a:ext cx="1251610" cy="97496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3703950" y="6172201"/>
            <a:ext cx="1325251" cy="18433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031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10430"/>
            <a:ext cx="9146380" cy="1020762"/>
          </a:xfrm>
        </p:spPr>
        <p:txBody>
          <a:bodyPr/>
          <a:lstStyle/>
          <a:p>
            <a:r>
              <a:rPr lang="en-US" dirty="0" smtClean="0"/>
              <a:t>Chapter 1 Activity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362" y="1595830"/>
            <a:ext cx="3697060" cy="4576369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/>
              <a:t>My Body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/>
              <a:t>Workbook page 7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Draw a line from the word to the correct body part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Students can cut out the garments on page 5 to dress the images and cover the “private parts”.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624578" y="2261212"/>
            <a:ext cx="457200" cy="152400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463630" y="2285934"/>
            <a:ext cx="457200" cy="76200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819400" y="2738830"/>
            <a:ext cx="259036" cy="636633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429000" y="2729406"/>
            <a:ext cx="1280204" cy="679869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868241" y="2738830"/>
            <a:ext cx="1210196" cy="688636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3428999" y="3735977"/>
            <a:ext cx="951688" cy="302623"/>
          </a:xfrm>
          <a:prstGeom prst="straightConnector1">
            <a:avLst/>
          </a:prstGeom>
          <a:ln w="25400">
            <a:solidFill>
              <a:schemeClr val="accent3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2643055" y="4230303"/>
            <a:ext cx="400185" cy="180376"/>
          </a:xfrm>
          <a:prstGeom prst="straightConnector1">
            <a:avLst/>
          </a:prstGeom>
          <a:ln w="254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1752299" y="3922820"/>
            <a:ext cx="872279" cy="758714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2466807" y="3122557"/>
            <a:ext cx="593858" cy="157148"/>
          </a:xfrm>
          <a:prstGeom prst="straightConnector1">
            <a:avLst/>
          </a:prstGeom>
          <a:ln w="25400">
            <a:solidFill>
              <a:srgbClr val="7030A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2188438" y="3383973"/>
            <a:ext cx="839788" cy="239054"/>
          </a:xfrm>
          <a:prstGeom prst="straightConnector1">
            <a:avLst/>
          </a:prstGeom>
          <a:ln w="25400">
            <a:solidFill>
              <a:schemeClr val="accent2">
                <a:lumMod val="75000"/>
              </a:schemeClr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3445937" y="4415741"/>
            <a:ext cx="719127" cy="472740"/>
          </a:xfrm>
          <a:prstGeom prst="straightConnector1">
            <a:avLst/>
          </a:prstGeom>
          <a:ln w="25400">
            <a:solidFill>
              <a:schemeClr val="bg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2408988" y="5112366"/>
            <a:ext cx="655742" cy="236114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1989889" y="5348480"/>
            <a:ext cx="1036949" cy="0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3445937" y="5096902"/>
            <a:ext cx="619419" cy="238140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445937" y="5327923"/>
            <a:ext cx="934750" cy="46512"/>
          </a:xfrm>
          <a:prstGeom prst="straightConnector1">
            <a:avLst/>
          </a:prstGeom>
          <a:ln w="2540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>
            <a:off x="2263676" y="5774051"/>
            <a:ext cx="760331" cy="148171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3399587" y="5792483"/>
            <a:ext cx="708974" cy="129738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>
            <a:off x="1772396" y="5754456"/>
            <a:ext cx="1251610" cy="97496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3445937" y="5792485"/>
            <a:ext cx="1049863" cy="59288"/>
          </a:xfrm>
          <a:prstGeom prst="straightConnector1">
            <a:avLst/>
          </a:prstGeom>
          <a:ln w="25400">
            <a:solidFill>
              <a:srgbClr val="00206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3508432" y="2819400"/>
            <a:ext cx="304800" cy="533400"/>
          </a:xfrm>
          <a:prstGeom prst="straightConnector1">
            <a:avLst/>
          </a:prstGeom>
          <a:ln w="25400">
            <a:solidFill>
              <a:schemeClr val="accent4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2965970" y="4583889"/>
            <a:ext cx="569387" cy="244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100" dirty="0" smtClean="0">
                <a:solidFill>
                  <a:schemeClr val="bg1"/>
                </a:solidFill>
              </a:rPr>
              <a:t>vagina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flipH="1" flipV="1">
            <a:off x="2263676" y="4230303"/>
            <a:ext cx="685242" cy="421808"/>
          </a:xfrm>
          <a:prstGeom prst="straightConnector1">
            <a:avLst/>
          </a:prstGeom>
          <a:ln w="25400">
            <a:solidFill>
              <a:schemeClr val="accent4">
                <a:lumMod val="75000"/>
              </a:schemeClr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50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 – Public/Private Part Activity</a:t>
            </a:r>
            <a:br>
              <a:rPr lang="en-US" dirty="0" smtClean="0"/>
            </a:br>
            <a:r>
              <a:rPr lang="en-US" dirty="0" smtClean="0"/>
              <a:t>Workbook page 8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4937" y="1876697"/>
            <a:ext cx="1606731" cy="762000"/>
          </a:xfrm>
        </p:spPr>
        <p:txBody>
          <a:bodyPr/>
          <a:lstStyle/>
          <a:p>
            <a:pPr algn="ctr"/>
            <a:r>
              <a:rPr lang="en-US" dirty="0" smtClean="0"/>
              <a:t>Public	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4937" y="2819400"/>
            <a:ext cx="1606732" cy="3352801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head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back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legs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arms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feet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09314" y="1905000"/>
            <a:ext cx="1459876" cy="762000"/>
          </a:xfrm>
        </p:spPr>
        <p:txBody>
          <a:bodyPr/>
          <a:lstStyle/>
          <a:p>
            <a:pPr algn="ctr"/>
            <a:r>
              <a:rPr lang="en-US" dirty="0" smtClean="0"/>
              <a:t>Private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09313" y="2819400"/>
            <a:ext cx="1593669" cy="3352801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nipples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vagina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/>
              <a:t>scrotum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breasts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pubic area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penis</a:t>
            </a:r>
            <a:endParaRPr lang="en-US" dirty="0"/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rectum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2811" y="2286000"/>
            <a:ext cx="338882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dirty="0" smtClean="0"/>
              <a:t>Word List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 smtClean="0"/>
              <a:t>head		arms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nipples		breasts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back		pubic area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vagina		penis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scrotum	rectum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legs		feet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61199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 – Puberty</a:t>
            </a:r>
            <a:br>
              <a:rPr lang="en-US" dirty="0" smtClean="0"/>
            </a:br>
            <a:r>
              <a:rPr lang="en-US" dirty="0" smtClean="0"/>
              <a:t>Boys Day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WCSD S.H.A.R.E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12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Activity 1 – What is Puberty?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935480"/>
            <a:ext cx="5486400" cy="4389120"/>
          </a:xfrm>
        </p:spPr>
        <p:txBody>
          <a:bodyPr>
            <a:normAutofit/>
          </a:bodyPr>
          <a:lstStyle/>
          <a:p>
            <a:r>
              <a:rPr lang="en-US" dirty="0" smtClean="0"/>
              <a:t>How does the body start to look more adult during puberty?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Grow taller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Gain weight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Shoulders will get broader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Hair will grow thicker on arms, legs, armpits, and pubic area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Acne/pimples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Perspiration/sweating increases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Voice deepens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Mood swings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7650" name="AutoShape 2" descr="data:image/jpeg;base64,/9j/4AAQSkZJRgABAQAAAQABAAD/2wCEAAkGBhMSERUUEhQVFBIUGBUWGBgVFhcUFBoYGBcVFRcXFRcXHSYeFx0jGhcUHy8gIycpLSwsFR4xNTAqNSYrLCkBCQoKDgwOGg8PGi4kHyQpLCopKSwtNCwsKTAsLS4sLCwsLCwtKiwsLSwuLCwsLywtLCwsKSwsNCkpLCwsNC8sLP/AABEIAOAA4AMBIgACEQEDEQH/xAAbAAACAgMBAAAAAAAAAAAAAAAABgMFAQQHAv/EAEQQAAECAgUHCAcGBgIDAAAAAAEAAgMRBAUSITEGQVFxcoGxEyIyM1JhocEWIzSRk7LRQlNigpLSBxSiwuHwY/EVJOL/xAAbAQACAwEBAQAAAAAAAAAAAAAABAIDBQEGB//EADgRAAIBAgIEDQMDBAMAAAAAAAABAgMRBCESMYGxBRMyM0FRYXGRocHR8BQi4RVD8SNSYoIkNHL/2gAMAwEAAhEDEQA/ANkMRYXpC88ax5sIsL0hAEFIpENkrbmtnhaIE/eoH1vRxjGh/rB4LUysoTolHNkTLCHSlMyE5y3Ge5c8vWhRw1OpTUm3fO/ywvUqyjKx1CjVlBiGTIjHHQHCfuRWNYwoDbUR0p4DFx1DOuYqWkUp8QgvcXECyCbzIZlZ9JC97u3V+fwQ4921F7WuWb3CzBBhg/aN792ZvioqnykbAhy5Nz3ucXPc50pnDQSbtPeqGSC1MqEFHQtkVaUr3uP1S5WQYzwx7TDcbhM2mk5hMYbwmsBcfoVYxILrUJ5Ye7A9xGBT7kzlaKQRDiANjZpdF+mzoPd7khi8MuVSWXT8z3jNGrfKQ+1S0chD2fMrcshalU9RD2fMr1WVJMODEeMWtJE8JjCaUmnKq0ut7yUXaCfYbNkIshc7dl3SJ4t3MmsendI0j4abXB9Vq69fYreIitfodFshFkLnXp3SNI+Gj07pGkfDXf06t8T9jn1EPlvc6LZCLIXOvTukaR8NHp3SNI+Gj9OrfE/YPqIfLe50WyEWQudendI0j4aPTukaR8NH6dW+J+wfUQ+W9zotkIshc5iZcUktMnNB2AD4pyyfrUx4TS4c6wwk6SReZZlRVws6UdJ9xZCopOyLSyEWQhCVLAshFkIWQgBKQhCkSBQ0ulNhsL3mTW3k/wC4lZpMew0uk51kTk0TcdQzrn1e5QPpBwsw24Nz63aTwTWHw7qu/QVVKih3ma2ykixyZEsh5mtMrvxEYnwVSAgIJWolZWWoTbvmzKF4F/l9V6srpwyhACFwAWWuIIIMiLwRcQRgQcywsFdQD7kr/Ex0KzCpQtQxcIjRz27Q+0O8X610CuI7X0SI5hDmuhkgi8EHAhcXfktSGNhxHw3CDEsyiN57AHEAEywxzyXQKgq+kUaiUyjUgc2GLUNwJLC14MwwnNNs5ZrSXrUI6SqLXpK/bmr7c/cshN2cez0NLJFgL4sxO9vBM/8ALt7IS1kf04u7gmlTq8rYtxFe5H/Lt7IUjaK0Xlo7gpGtledwS1lLlQYBYYZhxJkh7ZzcJXg803ZxuUIpy1HS+dBacwVbSqTZeQGtkO5a9T5XQo3Nd6p+MnEWTLQ673GSrKxykhGIeTtRCcLIMidZXdCWo6rdJZisx/x+H1U7K1aPuvf/AJSgDeZytZwDO/P4zXh79C7o21ncrFtlLSA8hws9Ejm4XH/Ka8i+qGxD4FIL+qGt3kn7IvqhsQ+BUcXzO1bgpcrx3jGhCFijYLIWFkIASkIQpkgSnlxTGgNhAC0TbcZCchc0T7zM/lV/WtY8iy0GOecAGgm/8RGAXOaxixHRC6ICHu5xtAi7NIHNmGpaGDoy5zo+fO8XrTXJIEIQnhU8swXpACF0AQhC4AIQhAHX/wCGFZ8rQuTJ50BxZ+U85vEjcmCv/Zo2w5cw/hhW/JUvk3GTY7bPdbbzmf3Deun1/wCzRthyzasNHEJ9bT88/MZi703tEnI/pxd3BNZEhOUzmBMpnvOZKuRh58X8vBXlbVs2AwvfMm+y0AkuMpyEsNeZP1E3NJdS3C61eIo5U5RUknknM5AETIDg5zhhe4Zu4YpYkpqbTXRojoj+k8z7pZg2eYC4alr2r5KdrZEkekLYq+r4kd9iE0ufeZYXC8kk4D6hQOhuBLS0hwnMESIljMHDBdSd7Hbo8gf7mW/RY9oSwIWisMe4GYzS8bkZyyONIvX9UNbvJP2RfVDYh8CufNfOCJiRm6Y/Sug5F9UNiHwKXxeVJ963EqPKW3eMaEIWKNgshYWQgBKQhCmSBc+yxMqU/ZZ8uC6ClOv6raxsaPGk57zZhtE7LczSdJkJp7BOKm7vXl5lFdNxyFBpWUBC0RQEIQuACEIQAIQhAF/kvks+mB5gxWsjQXMcA6YmDMhzXC8EOboXUYn8x/IRP5rk+WDCCYZJBwvM857rkj/wkcf5qKMxg37nslxPvXR6/wDZo2w5J16j42MMrXT7S+Efsb7xJyP6cXdwTLHpAY1znGTWgknuCWsj+nF3cExUuhsiNsxBaaDORnZMu0M47imaltPPqW4qXucrrKkPiPMR0xyk3gnQSZS7hKU8Lk1ZG5Gw4sMR48y20bLMGuDbpvOJBM7rsFXRnQ6VWF5nBLgNE2Q2zIGidkjenH/xlGgQLUe3aYWQoLRJ7WnkmxC57Xc2zN0j78Tda/u+xOz+fOw6nbN5m5AqSHBiRIkABr4jAJETaDaL7WM7yRMDsiSqqZUzokWG6kNaHBwDYsFzpgjnNDw9uBNwN4zZ1dUimNZD5R4dYkHODbnWZTkDmJwnmmpWRYMRsKNRwYbYofahlxc3mkBsRk8JmbThORum0pKnpuEqjfv4/LjMtFSUDk9fUIQqTFY0SaHmyNDTzgN05blBQjztYTplHky0tpVIf0+a6HI9FrQ0EHNN1/gkeAHWubK6+WCYpyU1e/yxTOOjkXL+qGt3kn7IvqhsQ+BSAT6kZul5J/yL6obEPgVXi+afetxyjylt3jGhCFijYLIWFkIASkIQpkgVLljV74kGGGCZMVolrDgCe6ZV9BhzPcFtKVOrxc1K1zko6SscjrmrjR47oU52ZGeE5gGYGiZK01fZZxXRKVEstJEINYSBcLpzJ1nPoVBNbqu4qTWtLcZ7sm0jKEC/C/HDuxOpYDposcMoRoulMTHeMJhCABbMerYjIbIrhJkQkNniZAGctCKsovKxobDg97QdRN/hNdNrWoYdIENr5hkMzDW3TErNmeYSlgqalaNJrS6b7vcshTc07Gn/AAkqpwEakESD5Q2d8jaeRvsjcU61/wCzRthy9VJCDaPCa0ANDZADACZXmv8A2aNsOWfOeniF2NLwZclansEnI/pxd3BOEGFK8pSyJb6yLrbwTfEiS1rRrcrYtwsvc5hEiOdWDHRRZtxmETu5luTbtFwH/a6RS6G2J0hPPfOUxOUx9qUzcdJSllZU0WPHhkFrWSDS4kkjnEucGgTumL7r5K4h0kWmSc+zaHrHRC6YF3PYLm2jp0+6FaLlaUfnz4i+lJJWkWNuQAjFgtANIN9p2FxMpg6JZ1sMhAYCWHhgvEVjHtvM24zDpC7vacO5UWUOWMOC0thObEjG4Ac5rTpdLE/hCTjGU/tjt6httRzZT5ZV+Q6LRmC5zmF7p6GtJY0awJnWleg3mfcs0ab3FzpkzJJOJcTeTxW3RqPIk6TP6BaMYqEbCEpOTNl/VDW7yT9kX1Q2IfApDpHVj839qfMi+qGxD4FVYvmdq3HaXK8d4xoQhYo2CyFhZCAEpACFNR2Z9Ck3YmTQ2SEl6QhVEihyygk0VzWNm574YkBiS4Y75KppmSECDCa+K4lzW3tBA5R5vsg4ywEhmBKbqXSRDY57sGgk+QGsyG9JNJpTory9/SOAzNHZb3cVu8GwqVY2WUU8316svz3CWIcYvt3FfAo9kucAQXY2ZNaO5s75KN9WCwWtFmcjO1nGFwEtK3y7Dv8A+1lehsuoQK51VksDbrtJcR/jcrKgVLRXvIfykO2JNEw5odmsxMRqcM+KwsEKFSmpq2rtRKLszdiZDPgxIcSjvt2HNcWv5puM7iLsMydEvZO1uSeRiGZlzCcSBiw6SBeDo1JhC8njuNjPi6vRqfXf+DTo6LWlEu6p6iHs+ZUdf+zRthykqnqIez5lR1/7NG2HKH7/APt6kf29noJeRj5Pi/l4Jnc7OTvKVsj+nF3cFt5Q0216lpkLrZGOkN8zu71txoSr1VCPUtmQneyv3l5Qr2mJ2rwR2BOzI+8/mS5W1cmG+00Me6yCSbTSHTIBisF3KAAic8+pVUGK5k4dolkQG7ATEjNwFxkJyuxlOaxGBdaAvMgZm8l2ImdQA3jQtHD8E6FZyqO6Ozr3gopDXRcn4ZBMRrHOcS6bBJptSOBnnml+tavhwI/NYxxdzrptIm5zmjODINF9y2KBlUYTAwgOs3NtFzXAZmkBptSwBBwkq18d0R7or8TPESOuWYSAAGgKvC8H1uOlx3J79fhqJVKtPRShrK80Sy5xs2bRndhifdiplukBwvwIWiARccRcuY7CqjacdTIUpXyPVI6sfm/tT7kYPVDYh8CkKkdWPzf2p9yMPqhsQ+BWTi+Z2rcXU+X47xiQhCxRoFkLCyEAJQC3GNkJKCjsvnoWyiTLECEIUDpQ5XUmUNjO060dTBa4lqWoI5o1cb1dZZDnwhmcHj+phPgqhex4Nio4WNum782jJxDvVZC4ziAaGk+8geRUygh9Y7uDRxP0U6fKQQhRwnTJO73D6zXAJJkSLTJwIIOgi8FPFXUvlYbH4WgJjQcCPeCkdMWSVI5r2dlwcNT/AP6afesnhajp0dPpi/J5b7DWFladuseap6iHs+ZUdf8As0bYcpKp6iHs+ZUdf+zRthywv3/9vUZ/b2egjZKxQ0xnHBsidQbNa7ohcS44uJJ1m/8AxuUFXxZMijtOY3dKZ4KZe14Op2Tn12XkjPm+jv3kTum3uDj75AeaKPeCe0Sd2A4LXdac5zWdMg3i8MYwEkk6bzvIWxD5oAlcABMX5s4WpdXsVkqipQ5js0gT7hNe+UH+g/ReI7gWO0WXd2Y6UASgrSpRk498j5eS2oJ5rdQ4BalPHOB7j4EfVI8IR0qD7LE4OzPMUzhDW7yT9kX1Q2IfApBf1Q1u8k/ZF9UNiHwK8ri+Z2rcNUuUtu8Y0IQsUbBZCwshACrCZIL2hCgWghCEAK2VUacZjewwne8/RviqhbldRLVJinQWt/S0eZK017bCQ0KEI9i88/Ux6rvNvtIYPTfrb8oUyhgdJ+0PlCmTJWCho56W05TLWoHRO0/5iugbKssm49mkAZntc3eJPHA+9VqkosWxEhu7L2HdMA+BKor0+MpSh1p/gnB6Mkzq9U9RD2fMqOv/AGaNsOUlVdSzV5lR1/7NG2HLyS5//b1ND9vZ6CDk7QmxeVa6YvaQRiCBcRNbsXJmKTIRWBumy63uE5T3qLI/pxd3BN0KFO84Ld+rq0XaDystyE9FPX27xfj1PDo1GeGAzeWtc517nX59AxuGlUqZsq3+rYNL+DXf4Sytrg27pOcs22yqesw1kv8AsleYzZtI0g8F7QtIgQUB84TD+EeAl5KKsW9E95HhPyWKpdzCOy5w8ZjipKwHNB0EeNyXxK0qMl2M7HoIH9UNbvJP2RfVDYh8CkF/VDW7yT9kX1Q2IfArx+L5natw5S5S27xjQhCxRsFkLCyEALCEIUC0EIQEAIdKfOJEOmJE8HEeSjROZJ0uef6nIXvoqysYjzIKMb37XkFOteiDp7Z8lsKRwFq1aeYdp3FbS1Kt6J2ncVwDbXmILjqP+F6QgDq9QxbVGgu7TGu99/miv/Zo2w5a+SEW1QoHc2z+lxb5LYr/ANmjbDl46atiWv8AP1NJc1s9BLyLbOJF1t4JzSdkR1kXW3gnFaVblbFuFF7i5ldG6tola5zr5i6Vm7fw7wl0xT2TukfNOGUUMPglp0tvzjnDA5ilmJUBHQiuHc6/xXoeDKidC1tTfuK1qqhKzNTlj2HeH1RbfmaBrPkFJ/4iLbs8r9mfjLQtgZOtPTiPcNcuC0tIpeJgimocUMiRGucLyHaBPOLzdmxWxS47SwgEE3YX5xjLBWNXVDCNJLHAlthtmTi0tJtkmbcbmkDWdCsq0yUgNgxHC3bY0uaXPLpEX4Yd29ZOI4ShSk6Mk7+WY5RpSqQ01qFaJ1Q1u8k/ZF9UNiHwKQX9UNbuIT9kX1Q2IfArz+L5natwzS5S27xjQhCxRsFkLCyEALCEIUC0EBCAgDnrPN3zFel5jODXubnDniQv+05Y5Q9k+A819A15mGZYyXvJ969LxaPZ8Qi07s+KLBc9rToLr3jvWzbPZPvH1WpAdKK4XieY3f7mXGrAbyEIQB0PIGJOhy7MSIPG15q0r/2aNsOVR/D1v/quOmK/wDQrev8A2aNsOXk8R/3H/wCvU0Y81sFj+HPJ8pG5SWLZTn2ToT251HHZ8VzrIl0nxtbflKZ3Omnq07S2LcJON+k362h0d0CIG2Q6y4tInO0OcJbwlUGd6ulSNZZJb2SW7hh4SWpwVVvpQff88hDGQslIin638h8HD6hTqF3WN2X/ADQ1MtszzSgujCKHsb6hsQOe6QtGTbLr8S1oLrtamixI5iRGCG5xDnyDngQ3ttAglhxBaS0y0NIvmruqIXqmHTN0tbib1tQqM1uAlLATJAnjZBubuXksRNSrSk10s9DRbjTURBr6A9pJiMsF5c4NnauuGOfDHOnDIzqhsQ+BVDly6bmbB+ZX2RfVDYh8CqMU70dq3F1LleO8Y0IQsYbBZCwshACwhCFAtBeIsSy0ulOQJlpkJyXtC6gObMp1qZE3OJJMsJkzPFSDlDgz3mXhJXVZQGspEQNaGghjrgBi2/DvBUC99SlGpCM0taT8TzlWcoSceoreQjaGf7+ZBo8b8P8Au9b8GJaaDr8CR5L2rbFXGyK4w4o+y06jL6rRpr3BzXWSCLr5X6kwKCnQQ6G4HRP3XrmimSVV9JotpQOZw/KV6MQ5hvdcPqt2jVI9zGHlMWtMpAYgGXR71JAqtrQ2KSYjWm0WuBILQZG7PdzhdfJJ/V0lksx3i5HQckIAZQoEhK022e9ziXErZr/2aNsOXupyDAhyws3SwlMrxX/s0bYcvLSeliW3/d6j65vZ6CVkb1kXd8qakq5G9ZF3fKmpP1+XsW4T+eYKrpzZRD+JoO8TafCz71aLQrNnOYe548WHyTPB0tHELtvuFsSr02V0QesZqfwH08FMvD8W6z8pUi9WY5d1eJQYew3gF6iRJ6lq0CJODD2Rruuv9ymXiqr+9rtZ6BPJCrlp0mbB+ZMORfVDYh8Cl7LTpM2D8yYci+qGxD4FcxPMbVuLqPKW3eMaEIWOOAshYWQgBYQhCgWghCEALuUEOUZp7UP5HfR6qYlNY0yc4AjTNX2UrLoTtDi39TZ8WhVC9pwZPSw0Nq8/Y89jY2rM0IFMZbIDgWu5wN8pm4jfjvW8tWsITbIJH2mz1FwBWyxkhKZOvFaTtrFWZXmKJiWYloOouAPGW9e14ZGYHescGNYQ4AgkuleJSEpT33KqctGLZKnHSkkXDn84NljMnuGA95u3HQvNEaQxoOIaAd13l4rTgU+bC9rS61biEEhpAabAA0mQF2vSpolIeLVzQWNtHFwcL7mnFuBEzO/uXnnTkvt+ZfybSknmOGSVInA5PPBcYf5bnM/pcBuW3X/s0bYcqrI1l9IcMC+G0flhgn5grWv/AGaNsOWfUX/JXa0/GzfmWrm33MSsjesi7vlTUlXI3rIu75U2w4c9Ser8vYtwn88zMOHPUq+tonPa0fZaSfzES8Gn3hWpMtAwF5kBMyvJwHelOl1jycR7aR6t5e6Vq5rmz5pac4syT/BlK9XTfQLYptU7LpJYh5zNZ+UqVU9LygghzDbmA4zIBIlZLTfKVxIVjDp0Nwm17SNoL0ZkuLWtFpVb+YRna5w3E2hxW4qepaUHxnhnOaGTcReJgk3aZNtEkZpK4XksdT4uvLtz8TZoS0oK4q5adJmwfmTDkX1Q2IfApey06TNg/MmHIvqhsQ+BS+J5jatw3R5S27xjQhCxxwFkLCyEALCEIUC0EIQgCsyib6gnsuYf6gDxVCmetINuDEaMSx0tYEx4gJWY6YB0gH33r1XA070JR6nvS9mYvCMfvT7COmMnDcO4y1i8eIUwKw4TBXmA6bWnSBwW10Gae1hzQcRNZXmIDIyxkZa5XIAxVb5QCRIuZEc2RwIeWtLXSwnMHcFeQKkebPKRALIsjk52jh0i7ECQzXm+5aVTlkYhjAWw4QY5wIkS4G5vcA5syc6ZQvLY/EyhNxirPNvsvq9XtN/D004pstqgozWUdgaMQXGd5LiTNxOclZr/ANmjbDl7qp3qYerzKzWtGMWC+G1waXtkCbwLxmCQb/r3f93qWW/p2XV6HPcnKwZBe8xJydK8CeaV6ZfSqj9p36SqeJkDHndGhkbx4Lz6BUj72H4rVc6Us3JCug+pmzWFdNi3tjiFKchycQu3vFw1AbytWHXwsNESHCivbcHuc8XCWLQ2X6bM84Kz6BUj72H4o9AqR97D8U1DGRhHRTjbaQdG/QzTp74UeyIjg1jTaIYyRJzydK1IyA5xJGYyUxpNGstYYUN7RIW7DYcUsBmBNrDN2AtEyxuwlN6BUj72H4o9AqR97D8VP9Q/yj5nOI7GZpGUkmCHR2NhQwZkOiOfPuk1jWi+/Aqwo2UsKw224h8udIEifcc6rvQKkfew/FHoFSPvYfiqK2Ip1UlJxy7ySpW6zWypp8OLZMMzk0g3EZ7sU0ZF9UNiHwKX3ZAUg4xIfimzJ+rHQGWXFp5rRcdE0jiZw4rRUk80XUotS1FuhYtDSi0NKyrDRlZC82hpQHDSgBaQhCrLQQhCABJUJlkWeyXN/S4jhJOqUaW2UaMP+Qn9Qa7zW/wJL75x7E/D+TM4RX2RfaeFFRjzR3THuJClUUD7Q/EfG9em6DGJUIQonC2ySoBfHiBlls4YJJnmfLAYm/SE4vquBCFqPEu/E4MbuaLz4pAqynRIcV3JuLbTACRKcrV1+bOth7y4zcSTpJJPvKw8doRrttZ2W7r6Nho0pS0Er5HQ6pryrmwWB5hBwF4MK/E/hW36QVZ2oPwj+xcwQlHXu75+P4JpM6f6QVZ2oPwj+xHpBVnag/CP7FzBC5xvf4/gLM6f6QVZ2oPwj+xHpBVnag/CP7FzBCON7/H8BZnT/SCrO1B+Ef2I9IKs7UH4R/YuYIRxvf4/gLM6f6QVZ2oPwj+xHpBVnag/CP7FzBCON7/H8BZnT/SCrO1B+Ef2I9IKs7UH4R/YuYIRxvf4/gLM6f6QVZ2oPwj+xHpBVnag/CP7FzBCON7/AB/AWZ0/0gqztQfhH9iPSCrO1B+Ef2LmCEcb3+P4CzP/2Q=="/>
          <p:cNvSpPr>
            <a:spLocks noChangeAspect="1" noChangeArrowheads="1"/>
          </p:cNvSpPr>
          <p:nvPr/>
        </p:nvSpPr>
        <p:spPr bwMode="auto">
          <a:xfrm>
            <a:off x="1587500" y="-746125"/>
            <a:ext cx="156210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652" name="AutoShape 4" descr="data:image/jpeg;base64,/9j/4AAQSkZJRgABAQAAAQABAAD/2wCEAAkGBhMSERUUEhQVFBIUGBUWGBgVFhcUFBoYGBcVFRcXFRcXHSYeFx0jGhcUHy8gIycpLSwsFR4xNTAqNSYrLCkBCQoKDgwOGg8PGi4kHyQpLCopKSwtNCwsKTAsLS4sLCwsLCwtKiwsLSwuLCwsLywtLCwsKSwsNCkpLCwsNC8sLP/AABEIAOAA4AMBIgACEQEDEQH/xAAbAAACAgMBAAAAAAAAAAAAAAAABgMFAQQHAv/EAEQQAAECAgUHCAcGBgIDAAAAAAEAAgMRBAUSITEGQVFxcoGxEyIyM1JhocEWIzSRk7LRQlNigpLSBxSiwuHwY/EVJOL/xAAbAQACAwEBAQAAAAAAAAAAAAAABAIDBQEGB//EADgRAAIBAgIEDQMDBAMAAAAAAAABAgMRBCESMYGxBRMyM0FRYXGRocHR8BQi4RVD8SNSYoIkNHL/2gAMAwEAAhEDEQA/ANkMRYXpC88ax5sIsL0hAEFIpENkrbmtnhaIE/eoH1vRxjGh/rB4LUysoTolHNkTLCHSlMyE5y3Ge5c8vWhRw1OpTUm3fO/ywvUqyjKx1CjVlBiGTIjHHQHCfuRWNYwoDbUR0p4DFx1DOuYqWkUp8QgvcXECyCbzIZlZ9JC97u3V+fwQ4921F7WuWb3CzBBhg/aN792ZvioqnykbAhy5Nz3ucXPc50pnDQSbtPeqGSC1MqEFHQtkVaUr3uP1S5WQYzwx7TDcbhM2mk5hMYbwmsBcfoVYxILrUJ5Ye7A9xGBT7kzlaKQRDiANjZpdF+mzoPd7khi8MuVSWXT8z3jNGrfKQ+1S0chD2fMrcshalU9RD2fMr1WVJMODEeMWtJE8JjCaUmnKq0ut7yUXaCfYbNkIshc7dl3SJ4t3MmsendI0j4abXB9Vq69fYreIitfodFshFkLnXp3SNI+Gj07pGkfDXf06t8T9jn1EPlvc6LZCLIXOvTukaR8NHp3SNI+Gj9OrfE/YPqIfLe50WyEWQudendI0j4aPTukaR8NH6dW+J+wfUQ+W9zotkIshc5iZcUktMnNB2AD4pyyfrUx4TS4c6wwk6SReZZlRVws6UdJ9xZCopOyLSyEWQhCVLAshFkIWQgBKQhCkSBQ0ulNhsL3mTW3k/wC4lZpMew0uk51kTk0TcdQzrn1e5QPpBwsw24Nz63aTwTWHw7qu/QVVKih3ma2ykixyZEsh5mtMrvxEYnwVSAgIJWolZWWoTbvmzKF4F/l9V6srpwyhACFwAWWuIIIMiLwRcQRgQcywsFdQD7kr/Ex0KzCpQtQxcIjRz27Q+0O8X610CuI7X0SI5hDmuhkgi8EHAhcXfktSGNhxHw3CDEsyiN57AHEAEywxzyXQKgq+kUaiUyjUgc2GLUNwJLC14MwwnNNs5ZrSXrUI6SqLXpK/bmr7c/cshN2cez0NLJFgL4sxO9vBM/8ALt7IS1kf04u7gmlTq8rYtxFe5H/Lt7IUjaK0Xlo7gpGtledwS1lLlQYBYYZhxJkh7ZzcJXg803ZxuUIpy1HS+dBacwVbSqTZeQGtkO5a9T5XQo3Nd6p+MnEWTLQ673GSrKxykhGIeTtRCcLIMidZXdCWo6rdJZisx/x+H1U7K1aPuvf/AJSgDeZytZwDO/P4zXh79C7o21ncrFtlLSA8hws9Ejm4XH/Ka8i+qGxD4FIL+qGt3kn7IvqhsQ+BUcXzO1bgpcrx3jGhCFijYLIWFkIASkIQpkgSnlxTGgNhAC0TbcZCchc0T7zM/lV/WtY8iy0GOecAGgm/8RGAXOaxixHRC6ICHu5xtAi7NIHNmGpaGDoy5zo+fO8XrTXJIEIQnhU8swXpACF0AQhC4AIQhAHX/wCGFZ8rQuTJ50BxZ+U85vEjcmCv/Zo2w5cw/hhW/JUvk3GTY7bPdbbzmf3Deun1/wCzRthyzasNHEJ9bT88/MZi703tEnI/pxd3BNZEhOUzmBMpnvOZKuRh58X8vBXlbVs2AwvfMm+y0AkuMpyEsNeZP1E3NJdS3C61eIo5U5RUknknM5AETIDg5zhhe4Zu4YpYkpqbTXRojoj+k8z7pZg2eYC4alr2r5KdrZEkekLYq+r4kd9iE0ufeZYXC8kk4D6hQOhuBLS0hwnMESIljMHDBdSd7Hbo8gf7mW/RY9oSwIWisMe4GYzS8bkZyyONIvX9UNbvJP2RfVDYh8CufNfOCJiRm6Y/Sug5F9UNiHwKXxeVJ963EqPKW3eMaEIWKNgshYWQgBKQhCmSBc+yxMqU/ZZ8uC6ClOv6raxsaPGk57zZhtE7LczSdJkJp7BOKm7vXl5lFdNxyFBpWUBC0RQEIQuACEIQAIQhAF/kvks+mB5gxWsjQXMcA6YmDMhzXC8EOboXUYn8x/IRP5rk+WDCCYZJBwvM857rkj/wkcf5qKMxg37nslxPvXR6/wDZo2w5J16j42MMrXT7S+Efsb7xJyP6cXdwTLHpAY1znGTWgknuCWsj+nF3cExUuhsiNsxBaaDORnZMu0M47imaltPPqW4qXucrrKkPiPMR0xyk3gnQSZS7hKU8Lk1ZG5Gw4sMR48y20bLMGuDbpvOJBM7rsFXRnQ6VWF5nBLgNE2Q2zIGidkjenH/xlGgQLUe3aYWQoLRJ7WnkmxC57Xc2zN0j78Tda/u+xOz+fOw6nbN5m5AqSHBiRIkABr4jAJETaDaL7WM7yRMDsiSqqZUzokWG6kNaHBwDYsFzpgjnNDw9uBNwN4zZ1dUimNZD5R4dYkHODbnWZTkDmJwnmmpWRYMRsKNRwYbYofahlxc3mkBsRk8JmbThORum0pKnpuEqjfv4/LjMtFSUDk9fUIQqTFY0SaHmyNDTzgN05blBQjztYTplHky0tpVIf0+a6HI9FrQ0EHNN1/gkeAHWubK6+WCYpyU1e/yxTOOjkXL+qGt3kn7IvqhsQ+BSAT6kZul5J/yL6obEPgVXi+afetxyjylt3jGhCFijYLIWFkIASkIQpkgVLljV74kGGGCZMVolrDgCe6ZV9BhzPcFtKVOrxc1K1zko6SscjrmrjR47oU52ZGeE5gGYGiZK01fZZxXRKVEstJEINYSBcLpzJ1nPoVBNbqu4qTWtLcZ7sm0jKEC/C/HDuxOpYDposcMoRoulMTHeMJhCABbMerYjIbIrhJkQkNniZAGctCKsovKxobDg97QdRN/hNdNrWoYdIENr5hkMzDW3TErNmeYSlgqalaNJrS6b7vcshTc07Gn/AAkqpwEakESD5Q2d8jaeRvsjcU61/wCzRthy9VJCDaPCa0ANDZADACZXmv8A2aNsOWfOeniF2NLwZclansEnI/pxd3BOEGFK8pSyJb6yLrbwTfEiS1rRrcrYtwsvc5hEiOdWDHRRZtxmETu5luTbtFwH/a6RS6G2J0hPPfOUxOUx9qUzcdJSllZU0WPHhkFrWSDS4kkjnEucGgTumL7r5K4h0kWmSc+zaHrHRC6YF3PYLm2jp0+6FaLlaUfnz4i+lJJWkWNuQAjFgtANIN9p2FxMpg6JZ1sMhAYCWHhgvEVjHtvM24zDpC7vacO5UWUOWMOC0thObEjG4Ac5rTpdLE/hCTjGU/tjt6httRzZT5ZV+Q6LRmC5zmF7p6GtJY0awJnWleg3mfcs0ab3FzpkzJJOJcTeTxW3RqPIk6TP6BaMYqEbCEpOTNl/VDW7yT9kX1Q2IfApDpHVj839qfMi+qGxD4FVYvmdq3HaXK8d4xoQhYo2CyFhZCAEpACFNR2Z9Ck3YmTQ2SEl6QhVEihyygk0VzWNm574YkBiS4Y75KppmSECDCa+K4lzW3tBA5R5vsg4ywEhmBKbqXSRDY57sGgk+QGsyG9JNJpTory9/SOAzNHZb3cVu8GwqVY2WUU8316svz3CWIcYvt3FfAo9kucAQXY2ZNaO5s75KN9WCwWtFmcjO1nGFwEtK3y7Dv8A+1lehsuoQK51VksDbrtJcR/jcrKgVLRXvIfykO2JNEw5odmsxMRqcM+KwsEKFSmpq2rtRKLszdiZDPgxIcSjvt2HNcWv5puM7iLsMydEvZO1uSeRiGZlzCcSBiw6SBeDo1JhC8njuNjPi6vRqfXf+DTo6LWlEu6p6iHs+ZUdf+zRthykqnqIez5lR1/7NG2HKH7/APt6kf29noJeRj5Pi/l4Jnc7OTvKVsj+nF3cFt5Q0216lpkLrZGOkN8zu71txoSr1VCPUtmQneyv3l5Qr2mJ2rwR2BOzI+8/mS5W1cmG+00Me6yCSbTSHTIBisF3KAAic8+pVUGK5k4dolkQG7ATEjNwFxkJyuxlOaxGBdaAvMgZm8l2ImdQA3jQtHD8E6FZyqO6Ozr3gopDXRcn4ZBMRrHOcS6bBJptSOBnnml+tavhwI/NYxxdzrptIm5zmjODINF9y2KBlUYTAwgOs3NtFzXAZmkBptSwBBwkq18d0R7or8TPESOuWYSAAGgKvC8H1uOlx3J79fhqJVKtPRShrK80Sy5xs2bRndhifdiplukBwvwIWiARccRcuY7CqjacdTIUpXyPVI6sfm/tT7kYPVDYh8CkKkdWPzf2p9yMPqhsQ+BWTi+Z2rcXU+X47xiQhCxRoFkLCyEAJQC3GNkJKCjsvnoWyiTLECEIUDpQ5XUmUNjO060dTBa4lqWoI5o1cb1dZZDnwhmcHj+phPgqhex4Nio4WNum782jJxDvVZC4ziAaGk+8geRUygh9Y7uDRxP0U6fKQQhRwnTJO73D6zXAJJkSLTJwIIOgi8FPFXUvlYbH4WgJjQcCPeCkdMWSVI5r2dlwcNT/AP6afesnhajp0dPpi/J5b7DWFladuseap6iHs+ZUdf8As0bYcpKp6iHs+ZUdf+zRthywv3/9vUZ/b2egjZKxQ0xnHBsidQbNa7ohcS44uJJ1m/8AxuUFXxZMijtOY3dKZ4KZe14Op2Tn12XkjPm+jv3kTum3uDj75AeaKPeCe0Sd2A4LXdac5zWdMg3i8MYwEkk6bzvIWxD5oAlcABMX5s4WpdXsVkqipQ5js0gT7hNe+UH+g/ReI7gWO0WXd2Y6UASgrSpRk498j5eS2oJ5rdQ4BalPHOB7j4EfVI8IR0qD7LE4OzPMUzhDW7yT9kX1Q2IfApBf1Q1u8k/ZF9UNiHwK8ri+Z2rcNUuUtu8Y0IQsUbBZCwshACrCZIL2hCgWghCEAK2VUacZjewwne8/RviqhbldRLVJinQWt/S0eZK017bCQ0KEI9i88/Ux6rvNvtIYPTfrb8oUyhgdJ+0PlCmTJWCho56W05TLWoHRO0/5iugbKssm49mkAZntc3eJPHA+9VqkosWxEhu7L2HdMA+BKor0+MpSh1p/gnB6Mkzq9U9RD2fMqOv/AGaNsOUlVdSzV5lR1/7NG2HLyS5//b1ND9vZ6CDk7QmxeVa6YvaQRiCBcRNbsXJmKTIRWBumy63uE5T3qLI/pxd3BN0KFO84Ld+rq0XaDystyE9FPX27xfj1PDo1GeGAzeWtc517nX59AxuGlUqZsq3+rYNL+DXf4Sytrg27pOcs22yqesw1kv8AsleYzZtI0g8F7QtIgQUB84TD+EeAl5KKsW9E95HhPyWKpdzCOy5w8ZjipKwHNB0EeNyXxK0qMl2M7HoIH9UNbvJP2RfVDYh8CkF/VDW7yT9kX1Q2IfArx+L5natw5S5S27xjQhCxRsFkLCyEALCEIUC0EIQEAIdKfOJEOmJE8HEeSjROZJ0uef6nIXvoqysYjzIKMb37XkFOteiDp7Z8lsKRwFq1aeYdp3FbS1Kt6J2ncVwDbXmILjqP+F6QgDq9QxbVGgu7TGu99/miv/Zo2w5a+SEW1QoHc2z+lxb5LYr/ANmjbDl46atiWv8AP1NJc1s9BLyLbOJF1t4JzSdkR1kXW3gnFaVblbFuFF7i5ldG6tola5zr5i6Vm7fw7wl0xT2TukfNOGUUMPglp0tvzjnDA5ilmJUBHQiuHc6/xXoeDKidC1tTfuK1qqhKzNTlj2HeH1RbfmaBrPkFJ/4iLbs8r9mfjLQtgZOtPTiPcNcuC0tIpeJgimocUMiRGucLyHaBPOLzdmxWxS47SwgEE3YX5xjLBWNXVDCNJLHAlthtmTi0tJtkmbcbmkDWdCsq0yUgNgxHC3bY0uaXPLpEX4Yd29ZOI4ShSk6Mk7+WY5RpSqQ01qFaJ1Q1u8k/ZF9UNiHwKQX9UNbuIT9kX1Q2IfArz+L5natwzS5S27xjQhCxRsFkLCyEALCEIUC0EBCAgDnrPN3zFel5jODXubnDniQv+05Y5Q9k+A819A15mGZYyXvJ969LxaPZ8Qi07s+KLBc9rToLr3jvWzbPZPvH1WpAdKK4XieY3f7mXGrAbyEIQB0PIGJOhy7MSIPG15q0r/2aNsOVR/D1v/quOmK/wDQrev8A2aNsOXk8R/3H/wCvU0Y81sFj+HPJ8pG5SWLZTn2ToT251HHZ8VzrIl0nxtbflKZ3Omnq07S2LcJON+k362h0d0CIG2Q6y4tInO0OcJbwlUGd6ulSNZZJb2SW7hh4SWpwVVvpQff88hDGQslIin638h8HD6hTqF3WN2X/ADQ1MtszzSgujCKHsb6hsQOe6QtGTbLr8S1oLrtamixI5iRGCG5xDnyDngQ3ttAglhxBaS0y0NIvmruqIXqmHTN0tbib1tQqM1uAlLATJAnjZBubuXksRNSrSk10s9DRbjTURBr6A9pJiMsF5c4NnauuGOfDHOnDIzqhsQ+BVDly6bmbB+ZX2RfVDYh8CqMU70dq3F1LleO8Y0IQsYbBZCwshACwhCFAtBeIsSy0ulOQJlpkJyXtC6gObMp1qZE3OJJMsJkzPFSDlDgz3mXhJXVZQGspEQNaGghjrgBi2/DvBUC99SlGpCM0taT8TzlWcoSceoreQjaGf7+ZBo8b8P8Au9b8GJaaDr8CR5L2rbFXGyK4w4o+y06jL6rRpr3BzXWSCLr5X6kwKCnQQ6G4HRP3XrmimSVV9JotpQOZw/KV6MQ5hvdcPqt2jVI9zGHlMWtMpAYgGXR71JAqtrQ2KSYjWm0WuBILQZG7PdzhdfJJ/V0lksx3i5HQckIAZQoEhK022e9ziXErZr/2aNsOXupyDAhyws3SwlMrxX/s0bYcvLSeliW3/d6j65vZ6CVkb1kXd8qakq5G9ZF3fKmpP1+XsW4T+eYKrpzZRD+JoO8TafCz71aLQrNnOYe548WHyTPB0tHELtvuFsSr02V0QesZqfwH08FMvD8W6z8pUi9WY5d1eJQYew3gF6iRJ6lq0CJODD2Rruuv9ymXiqr+9rtZ6BPJCrlp0mbB+ZMORfVDYh8Cl7LTpM2D8yYci+qGxD4FcxPMbVuLqPKW3eMaEIWOOAshYWQgBYQhCgWghCEALuUEOUZp7UP5HfR6qYlNY0yc4AjTNX2UrLoTtDi39TZ8WhVC9pwZPSw0Nq8/Y89jY2rM0IFMZbIDgWu5wN8pm4jfjvW8tWsITbIJH2mz1FwBWyxkhKZOvFaTtrFWZXmKJiWYloOouAPGW9e14ZGYHescGNYQ4AgkuleJSEpT33KqctGLZKnHSkkXDn84NljMnuGA95u3HQvNEaQxoOIaAd13l4rTgU+bC9rS61biEEhpAabAA0mQF2vSpolIeLVzQWNtHFwcL7mnFuBEzO/uXnnTkvt+ZfybSknmOGSVInA5PPBcYf5bnM/pcBuW3X/s0bYcqrI1l9IcMC+G0flhgn5grWv/AGaNsOWfUX/JXa0/GzfmWrm33MSsjesi7vlTUlXI3rIu75U2w4c9Ser8vYtwn88zMOHPUq+tonPa0fZaSfzES8Gn3hWpMtAwF5kBMyvJwHelOl1jycR7aR6t5e6Vq5rmz5pac4syT/BlK9XTfQLYptU7LpJYh5zNZ+UqVU9LygghzDbmA4zIBIlZLTfKVxIVjDp0Nwm17SNoL0ZkuLWtFpVb+YRna5w3E2hxW4qepaUHxnhnOaGTcReJgk3aZNtEkZpK4XksdT4uvLtz8TZoS0oK4q5adJmwfmTDkX1Q2IfApey06TNg/MmHIvqhsQ+BS+J5jatw3R5S27xjQhCxxwFkLCyEALCEIUC0EIQgCsyib6gnsuYf6gDxVCmetINuDEaMSx0tYEx4gJWY6YB0gH33r1XA070JR6nvS9mYvCMfvT7COmMnDcO4y1i8eIUwKw4TBXmA6bWnSBwW10Gae1hzQcRNZXmIDIyxkZa5XIAxVb5QCRIuZEc2RwIeWtLXSwnMHcFeQKkebPKRALIsjk52jh0i7ECQzXm+5aVTlkYhjAWw4QY5wIkS4G5vcA5syc6ZQvLY/EyhNxirPNvsvq9XtN/D004pstqgozWUdgaMQXGd5LiTNxOclZr/ANmjbDl7qp3qYerzKzWtGMWC+G1waXtkCbwLxmCQb/r3f93qWW/p2XV6HPcnKwZBe8xJydK8CeaV6ZfSqj9p36SqeJkDHndGhkbx4Lz6BUj72H4rVc6Us3JCug+pmzWFdNi3tjiFKchycQu3vFw1AbytWHXwsNESHCivbcHuc8XCWLQ2X6bM84Kz6BUj72H4o9AqR97D8U1DGRhHRTjbaQdG/QzTp74UeyIjg1jTaIYyRJzydK1IyA5xJGYyUxpNGstYYUN7RIW7DYcUsBmBNrDN2AtEyxuwlN6BUj72H4o9AqR97D8VP9Q/yj5nOI7GZpGUkmCHR2NhQwZkOiOfPuk1jWi+/Aqwo2UsKw224h8udIEifcc6rvQKkfew/FHoFSPvYfiqK2Ip1UlJxy7ySpW6zWypp8OLZMMzk0g3EZ7sU0ZF9UNiHwKX3ZAUg4xIfimzJ+rHQGWXFp5rRcdE0jiZw4rRUk80XUotS1FuhYtDSi0NKyrDRlZC82hpQHDSgBaQhCrLQQhCABJUJlkWeyXN/S4jhJOqUaW2UaMP+Qn9Qa7zW/wJL75x7E/D+TM4RX2RfaeFFRjzR3THuJClUUD7Q/EfG9em6DGJUIQonC2ySoBfHiBlls4YJJnmfLAYm/SE4vquBCFqPEu/E4MbuaLz4pAqynRIcV3JuLbTACRKcrV1+bOth7y4zcSTpJJPvKw8doRrttZ2W7r6Nho0pS0Er5HQ6pryrmwWB5hBwF4MK/E/hW36QVZ2oPwj+xcwQlHXu75+P4JpM6f6QVZ2oPwj+xHpBVnag/CP7FzBC5xvf4/gLM6f6QVZ2oPwj+xHpBVnag/CP7FzBCON7/H8BZnT/SCrO1B+Ef2I9IKs7UH4R/YuYIRxvf4/gLM6f6QVZ2oPwj+xHpBVnag/CP7FzBCON7/H8BZnT/SCrO1B+Ef2I9IKs7UH4R/YuYIRxvf4/gLM6f6QVZ2oPwj+xHpBVnag/CP7FzBCON7/AB/AWZ0/0gqztQfhH9iPSCrO1B+Ef2LmCEcb3+P4CzP/2Q=="/>
          <p:cNvSpPr>
            <a:spLocks noChangeAspect="1" noChangeArrowheads="1"/>
          </p:cNvSpPr>
          <p:nvPr/>
        </p:nvSpPr>
        <p:spPr bwMode="auto">
          <a:xfrm>
            <a:off x="1587500" y="-746125"/>
            <a:ext cx="156210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746" name="Picture 2" descr="http://www.healthjockey.com/images/male-puberty-st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6720" y="2473234"/>
            <a:ext cx="3143250" cy="259842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746274" y="5238206"/>
            <a:ext cx="420624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Reminder:  Not everyone goes through puberty at the same time.  Some begin earlier and some start later.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920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1 – </a:t>
            </a:r>
            <a:r>
              <a:rPr lang="en-US" dirty="0" smtClean="0"/>
              <a:t>Questions about Puberty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811" y="1580605"/>
            <a:ext cx="9146382" cy="4963885"/>
          </a:xfrm>
        </p:spPr>
        <p:txBody>
          <a:bodyPr>
            <a:normAutofit/>
          </a:bodyPr>
          <a:lstStyle/>
          <a:p>
            <a:r>
              <a:rPr lang="en-US" dirty="0" smtClean="0"/>
              <a:t>What do I do if I start sweating more?</a:t>
            </a:r>
          </a:p>
          <a:p>
            <a:pPr lvl="1"/>
            <a:r>
              <a:rPr lang="en-US" sz="2200" dirty="0" smtClean="0"/>
              <a:t>it is important to shower daily and use deodorant</a:t>
            </a:r>
            <a:r>
              <a:rPr lang="en-US" dirty="0" smtClean="0"/>
              <a:t>	</a:t>
            </a:r>
          </a:p>
          <a:p>
            <a:r>
              <a:rPr lang="en-US" dirty="0" smtClean="0"/>
              <a:t>What do I do if I start getting pimples/acne?</a:t>
            </a:r>
          </a:p>
          <a:p>
            <a:pPr lvl="1"/>
            <a:r>
              <a:rPr lang="en-US" sz="2200" dirty="0" smtClean="0"/>
              <a:t>Wash your face regularly with soap and water</a:t>
            </a:r>
          </a:p>
          <a:p>
            <a:r>
              <a:rPr lang="en-US" dirty="0" smtClean="0"/>
              <a:t>What is an erection?</a:t>
            </a:r>
          </a:p>
          <a:p>
            <a:pPr lvl="1"/>
            <a:r>
              <a:rPr lang="en-US" sz="2200" dirty="0" smtClean="0"/>
              <a:t>Erections </a:t>
            </a:r>
            <a:r>
              <a:rPr lang="en-US" sz="2200" dirty="0"/>
              <a:t>occur when the penis fills with blood and stretches in shape and in size. Erections can last just a couple of minutes or much </a:t>
            </a:r>
            <a:r>
              <a:rPr lang="en-US" sz="2200" dirty="0" smtClean="0"/>
              <a:t>longer</a:t>
            </a:r>
            <a:r>
              <a:rPr lang="en-US" sz="2200" dirty="0"/>
              <a:t>.</a:t>
            </a:r>
            <a:endParaRPr lang="en-US" sz="2200" dirty="0" smtClean="0"/>
          </a:p>
          <a:p>
            <a:r>
              <a:rPr lang="en-US" dirty="0" smtClean="0"/>
              <a:t>What does it mean when fluid comes out of the penis when we are asleep?</a:t>
            </a:r>
          </a:p>
          <a:p>
            <a:pPr lvl="1"/>
            <a:r>
              <a:rPr lang="en-US" sz="2200" dirty="0" smtClean="0"/>
              <a:t>This is called a “wet dream” or “nocturnal emission” and is the result of getting an erection while you are asleep.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84493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Becoming an Adult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800" b="1" dirty="0" smtClean="0"/>
              <a:t>Identify Changes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Workbook page 9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dirty="0" smtClean="0"/>
              <a:t>Identify the changes that occur as you grow into an adult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shoulders widen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muscles get bigger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hair growth on legs, arms and pubic area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facial hair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get taller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penis gets larger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041" y="1687698"/>
            <a:ext cx="3673930" cy="4484502"/>
          </a:xfrm>
        </p:spPr>
      </p:pic>
    </p:spTree>
    <p:extLst>
      <p:ext uri="{BB962C8B-B14F-4D97-AF65-F5344CB8AC3E}">
        <p14:creationId xmlns:p14="http://schemas.microsoft.com/office/powerpoint/2010/main" val="344292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board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Blackboard" id="{AD7CA26C-312A-40DD-980D-F3529C468B21}" vid="{2C7B7749-259F-47AA-BCDA-42124185C1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Blackboard</Template>
  <TotalTime>147</TotalTime>
  <Words>394</Words>
  <Application>Microsoft Office PowerPoint</Application>
  <PresentationFormat>Widescreen</PresentationFormat>
  <Paragraphs>97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Consolas</vt:lpstr>
      <vt:lpstr>Corbel</vt:lpstr>
      <vt:lpstr>Blackboard</vt:lpstr>
      <vt:lpstr>Chapter 1 – Your Body Boys Day</vt:lpstr>
      <vt:lpstr>Chapter 1 – Your Body</vt:lpstr>
      <vt:lpstr>Chapter 1 Activity</vt:lpstr>
      <vt:lpstr>Chapter 1 Activity</vt:lpstr>
      <vt:lpstr>Chapter 1 – Public/Private Part Activity Workbook page 8</vt:lpstr>
      <vt:lpstr>Chapter 2 – Puberty Boys Day</vt:lpstr>
      <vt:lpstr>Activity 1 – What is Puberty?</vt:lpstr>
      <vt:lpstr>Activity 1 – Questions about Puberty</vt:lpstr>
      <vt:lpstr>Activity 2 – Becoming an Adult</vt:lpstr>
      <vt:lpstr>Activity 4 – I Know What to Do</vt:lpstr>
      <vt:lpstr>Chapter 4 – Activity 4</vt:lpstr>
    </vt:vector>
  </TitlesOfParts>
  <Company>Washoe County School District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 – Your Body Boys Day</dc:title>
  <dc:creator>Hunter, Russell</dc:creator>
  <cp:lastModifiedBy>Hunter, Russell</cp:lastModifiedBy>
  <cp:revision>23</cp:revision>
  <dcterms:created xsi:type="dcterms:W3CDTF">2016-09-01T20:14:32Z</dcterms:created>
  <dcterms:modified xsi:type="dcterms:W3CDTF">2016-09-12T21:40:20Z</dcterms:modified>
</cp:coreProperties>
</file>